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60" r:id="rId4"/>
    <p:sldId id="263" r:id="rId5"/>
    <p:sldId id="264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4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BE1F-5173-8649-A92C-28C17617498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C6C3-B6CA-7E4A-891B-783173B7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>
          <a:xfrm>
            <a:off x="5895858" y="792947"/>
            <a:ext cx="1541596" cy="150628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>
                  <a:alpha val="18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546667" y="304800"/>
            <a:ext cx="3294279" cy="1200329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Nuclear structure around </a:t>
            </a:r>
            <a:r>
              <a:rPr lang="en-US" b="1" baseline="30000" dirty="0" smtClean="0"/>
              <a:t>68</a:t>
            </a:r>
            <a:r>
              <a:rPr lang="en-US" b="1" dirty="0" smtClean="0"/>
              <a:t>Ni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J. Van de </a:t>
            </a:r>
            <a:r>
              <a:rPr lang="en-US" dirty="0" smtClean="0"/>
              <a:t>Walle, N. </a:t>
            </a:r>
            <a:r>
              <a:rPr lang="en-US" dirty="0" err="1" smtClean="0"/>
              <a:t>Kalantar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</a:p>
          <a:p>
            <a:pPr algn="ctr"/>
            <a:r>
              <a:rPr lang="en-US" dirty="0" smtClean="0"/>
              <a:t>KVI Groningen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77762" y="2641600"/>
            <a:ext cx="769955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Some ideas inspired by 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Cu isotopes </a:t>
            </a:r>
            <a:r>
              <a:rPr lang="en-US" dirty="0" smtClean="0"/>
              <a:t>– collective and single particle properties (Leuven group)</a:t>
            </a:r>
          </a:p>
          <a:p>
            <a:pPr>
              <a:buFontTx/>
              <a:buChar char="-"/>
            </a:pPr>
            <a:r>
              <a:rPr lang="en-US" dirty="0" smtClean="0"/>
              <a:t> The excursion to a “</a:t>
            </a:r>
            <a:r>
              <a:rPr lang="en-US" dirty="0" smtClean="0">
                <a:solidFill>
                  <a:srgbClr val="FF0000"/>
                </a:solidFill>
              </a:rPr>
              <a:t>new island of inversion</a:t>
            </a:r>
            <a:r>
              <a:rPr lang="en-US" dirty="0" smtClean="0"/>
              <a:t>” south of </a:t>
            </a:r>
            <a:r>
              <a:rPr lang="en-US" baseline="30000" dirty="0" smtClean="0"/>
              <a:t>68</a:t>
            </a:r>
            <a:r>
              <a:rPr lang="en-US" dirty="0" smtClean="0"/>
              <a:t>Ni </a:t>
            </a:r>
          </a:p>
          <a:p>
            <a:pPr>
              <a:buFontTx/>
              <a:buChar char="-"/>
            </a:pPr>
            <a:r>
              <a:rPr lang="en-US" dirty="0" smtClean="0"/>
              <a:t> The fact that spectroscopy of </a:t>
            </a:r>
            <a:r>
              <a:rPr lang="en-US" dirty="0" err="1" smtClean="0"/>
              <a:t>n</a:t>
            </a:r>
            <a:r>
              <a:rPr lang="en-US" dirty="0" smtClean="0"/>
              <a:t>-rich Fe, Co isotopes at ISOL facilities is difficult !</a:t>
            </a:r>
          </a:p>
          <a:p>
            <a:pPr>
              <a:buFontTx/>
              <a:buChar char="-"/>
            </a:pPr>
            <a:r>
              <a:rPr lang="en-US" dirty="0" smtClean="0"/>
              <a:t> Recent results from </a:t>
            </a:r>
            <a:r>
              <a:rPr lang="en-US" dirty="0" err="1" smtClean="0"/>
              <a:t>Mn</a:t>
            </a:r>
            <a:r>
              <a:rPr lang="en-US" dirty="0" smtClean="0"/>
              <a:t> and Fe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-decay at ISOLDE &amp; LISOL</a:t>
            </a:r>
          </a:p>
          <a:p>
            <a:endParaRPr lang="en-US" dirty="0" smtClean="0"/>
          </a:p>
          <a:p>
            <a:r>
              <a:rPr lang="en-US" b="1" i="1" dirty="0" smtClean="0"/>
              <a:t>Boundary conditions :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1/ </a:t>
            </a:r>
            <a:r>
              <a:rPr lang="en-US" dirty="0" err="1" smtClean="0"/>
              <a:t>Complementarity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2/ Feasibility  </a:t>
            </a:r>
          </a:p>
          <a:p>
            <a:r>
              <a:rPr lang="en-US" dirty="0" smtClean="0"/>
              <a:t>3/ Uniqueness 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6402600" y="1269834"/>
            <a:ext cx="540000" cy="540000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7004183" y="1292280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5743624" y="1292280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6403459" y="792904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7005042" y="792904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5744483" y="792904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6403889" y="1792072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7005472" y="1792072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5744913" y="1792072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6404319" y="2281008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7005902" y="2281008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15" name="TextBox 14"/>
          <p:cNvSpPr txBox="1">
            <a:spLocks/>
          </p:cNvSpPr>
          <p:nvPr/>
        </p:nvSpPr>
        <p:spPr>
          <a:xfrm>
            <a:off x="6403889" y="304800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6" name="TextBox 15"/>
          <p:cNvSpPr txBox="1">
            <a:spLocks/>
          </p:cNvSpPr>
          <p:nvPr/>
        </p:nvSpPr>
        <p:spPr>
          <a:xfrm>
            <a:off x="7005472" y="304800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7" name="TextBox 16"/>
          <p:cNvSpPr txBox="1">
            <a:spLocks/>
          </p:cNvSpPr>
          <p:nvPr/>
        </p:nvSpPr>
        <p:spPr>
          <a:xfrm>
            <a:off x="5744913" y="304800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7569073" y="1292696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531832" y="793320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7570362" y="1792488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7570792" y="2281424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7570362" y="305216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5212159" y="1292696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5213018" y="793320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25" name="TextBox 24"/>
          <p:cNvSpPr txBox="1">
            <a:spLocks/>
          </p:cNvSpPr>
          <p:nvPr/>
        </p:nvSpPr>
        <p:spPr>
          <a:xfrm>
            <a:off x="5213448" y="1792488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65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26" name="TextBox 25"/>
          <p:cNvSpPr txBox="1">
            <a:spLocks/>
          </p:cNvSpPr>
          <p:nvPr/>
        </p:nvSpPr>
        <p:spPr>
          <a:xfrm>
            <a:off x="5213448" y="305216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212159" y="30521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787743" y="30563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366520" y="30480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42600" y="30563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518680" y="30480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213878" y="80074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789462" y="80115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368239" y="80032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44319" y="80115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520399" y="80032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208581" y="129626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784165" y="129668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362942" y="129584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939022" y="129668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515102" y="129584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09077" y="179178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784661" y="179220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363438" y="179137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39518" y="179220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515598" y="179137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783669" y="228648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362446" y="228564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38526" y="228648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514606" y="228564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>
            <a:spLocks/>
          </p:cNvSpPr>
          <p:nvPr/>
        </p:nvSpPr>
        <p:spPr>
          <a:xfrm>
            <a:off x="5737224" y="2297938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65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54" name="TextBox 53"/>
          <p:cNvSpPr txBox="1">
            <a:spLocks/>
          </p:cNvSpPr>
          <p:nvPr/>
        </p:nvSpPr>
        <p:spPr>
          <a:xfrm>
            <a:off x="5205759" y="2298354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64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5212666" y="229029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769100" y="799908"/>
            <a:ext cx="2374900" cy="496772"/>
          </a:xfrm>
          <a:prstGeom prst="ellipse">
            <a:avLst/>
          </a:prstGeom>
          <a:noFill/>
          <a:ln w="25400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410200" y="1802456"/>
            <a:ext cx="2860558" cy="148684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>
            <a:off x="6667500" y="2793462"/>
            <a:ext cx="169426" cy="343438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2"/>
          <a:srcRect r="6267"/>
          <a:stretch>
            <a:fillRect/>
          </a:stretch>
        </p:blipFill>
        <p:spPr bwMode="auto">
          <a:xfrm>
            <a:off x="65088" y="3413849"/>
            <a:ext cx="4668838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" name="Text Box 16"/>
          <p:cNvSpPr txBox="1">
            <a:spLocks noChangeArrowheads="1"/>
          </p:cNvSpPr>
          <p:nvPr/>
        </p:nvSpPr>
        <p:spPr bwMode="auto">
          <a:xfrm>
            <a:off x="4179888" y="5928449"/>
            <a:ext cx="6524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5/2-</a:t>
            </a:r>
            <a:endParaRPr lang="de-DE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6" name="Text Box 16"/>
          <p:cNvSpPr txBox="1">
            <a:spLocks noChangeArrowheads="1"/>
          </p:cNvSpPr>
          <p:nvPr/>
        </p:nvSpPr>
        <p:spPr bwMode="auto">
          <a:xfrm>
            <a:off x="4291013" y="6249124"/>
            <a:ext cx="5810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1/2-</a:t>
            </a:r>
            <a:endParaRPr lang="de-DE" b="1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17" name="Text Box 16"/>
          <p:cNvSpPr txBox="1">
            <a:spLocks noChangeArrowheads="1"/>
          </p:cNvSpPr>
          <p:nvPr/>
        </p:nvSpPr>
        <p:spPr bwMode="auto">
          <a:xfrm>
            <a:off x="676276" y="6166574"/>
            <a:ext cx="5810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3/2-</a:t>
            </a:r>
            <a:endParaRPr lang="de-DE" b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8" name="Text Box 16"/>
          <p:cNvSpPr txBox="1">
            <a:spLocks noChangeArrowheads="1"/>
          </p:cNvSpPr>
          <p:nvPr/>
        </p:nvSpPr>
        <p:spPr bwMode="auto">
          <a:xfrm>
            <a:off x="4238626" y="5312499"/>
            <a:ext cx="5810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+mn-lt"/>
              </a:rPr>
              <a:t>7/2-</a:t>
            </a:r>
            <a:endParaRPr lang="de-DE" b="1" dirty="0">
              <a:solidFill>
                <a:schemeClr val="accent6"/>
              </a:solidFill>
              <a:latin typeface="+mn-lt"/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3873501" y="5936386"/>
            <a:ext cx="363537" cy="1588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4314826" y="6303099"/>
            <a:ext cx="363537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4308476" y="5260111"/>
            <a:ext cx="365125" cy="1588"/>
          </a:xfrm>
          <a:prstGeom prst="line">
            <a:avLst/>
          </a:prstGeom>
          <a:ln w="28575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 Box 16"/>
          <p:cNvSpPr txBox="1">
            <a:spLocks noChangeArrowheads="1"/>
          </p:cNvSpPr>
          <p:nvPr/>
        </p:nvSpPr>
        <p:spPr bwMode="auto">
          <a:xfrm>
            <a:off x="4205288" y="4947374"/>
            <a:ext cx="5810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7/2-</a:t>
            </a:r>
            <a:endParaRPr lang="de-DE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1" name="TextBox 80"/>
          <p:cNvSpPr txBox="1">
            <a:spLocks/>
          </p:cNvSpPr>
          <p:nvPr/>
        </p:nvSpPr>
        <p:spPr>
          <a:xfrm>
            <a:off x="4037567" y="1135592"/>
            <a:ext cx="540000" cy="540000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84" name="TextBox 83"/>
          <p:cNvSpPr txBox="1">
            <a:spLocks/>
          </p:cNvSpPr>
          <p:nvPr/>
        </p:nvSpPr>
        <p:spPr>
          <a:xfrm>
            <a:off x="4639150" y="115803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86" name="TextBox 85"/>
          <p:cNvSpPr txBox="1">
            <a:spLocks/>
          </p:cNvSpPr>
          <p:nvPr/>
        </p:nvSpPr>
        <p:spPr>
          <a:xfrm>
            <a:off x="3378591" y="115803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87" name="TextBox 86"/>
          <p:cNvSpPr txBox="1">
            <a:spLocks/>
          </p:cNvSpPr>
          <p:nvPr/>
        </p:nvSpPr>
        <p:spPr>
          <a:xfrm>
            <a:off x="4038426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88" name="TextBox 87"/>
          <p:cNvSpPr txBox="1">
            <a:spLocks/>
          </p:cNvSpPr>
          <p:nvPr/>
        </p:nvSpPr>
        <p:spPr>
          <a:xfrm>
            <a:off x="46400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89" name="TextBox 88"/>
          <p:cNvSpPr txBox="1">
            <a:spLocks/>
          </p:cNvSpPr>
          <p:nvPr/>
        </p:nvSpPr>
        <p:spPr>
          <a:xfrm>
            <a:off x="3379450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5" name="TextBox 94"/>
          <p:cNvSpPr txBox="1">
            <a:spLocks/>
          </p:cNvSpPr>
          <p:nvPr/>
        </p:nvSpPr>
        <p:spPr>
          <a:xfrm>
            <a:off x="4038856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96" name="TextBox 95"/>
          <p:cNvSpPr txBox="1">
            <a:spLocks/>
          </p:cNvSpPr>
          <p:nvPr/>
        </p:nvSpPr>
        <p:spPr>
          <a:xfrm>
            <a:off x="4640439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98" name="TextBox 97"/>
          <p:cNvSpPr txBox="1">
            <a:spLocks/>
          </p:cNvSpPr>
          <p:nvPr/>
        </p:nvSpPr>
        <p:spPr>
          <a:xfrm>
            <a:off x="3379880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99" name="TextBox 98"/>
          <p:cNvSpPr txBox="1">
            <a:spLocks/>
          </p:cNvSpPr>
          <p:nvPr/>
        </p:nvSpPr>
        <p:spPr>
          <a:xfrm>
            <a:off x="5204040" y="1158454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00" name="TextBox 99"/>
          <p:cNvSpPr txBox="1">
            <a:spLocks/>
          </p:cNvSpPr>
          <p:nvPr/>
        </p:nvSpPr>
        <p:spPr>
          <a:xfrm>
            <a:off x="51667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03" name="TextBox 102"/>
          <p:cNvSpPr txBox="1">
            <a:spLocks/>
          </p:cNvSpPr>
          <p:nvPr/>
        </p:nvSpPr>
        <p:spPr>
          <a:xfrm>
            <a:off x="5205329" y="170974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4" name="TextBox 103"/>
          <p:cNvSpPr txBox="1">
            <a:spLocks/>
          </p:cNvSpPr>
          <p:nvPr/>
        </p:nvSpPr>
        <p:spPr>
          <a:xfrm>
            <a:off x="2847126" y="1158454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05" name="TextBox 104"/>
          <p:cNvSpPr txBox="1">
            <a:spLocks/>
          </p:cNvSpPr>
          <p:nvPr/>
        </p:nvSpPr>
        <p:spPr>
          <a:xfrm>
            <a:off x="2847985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07" name="TextBox 106"/>
          <p:cNvSpPr txBox="1">
            <a:spLocks/>
          </p:cNvSpPr>
          <p:nvPr/>
        </p:nvSpPr>
        <p:spPr>
          <a:xfrm>
            <a:off x="2848415" y="170974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2847126" y="17097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3422710" y="17139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001487" y="1705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577567" y="17139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153647" y="1705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848845" y="66649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3424429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400320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5792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51553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843548" y="116202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419132" y="116243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997909" y="116160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573989" y="116243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150069" y="116160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983349" y="1162438"/>
            <a:ext cx="590144" cy="51315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>
            <a:spLocks/>
          </p:cNvSpPr>
          <p:nvPr/>
        </p:nvSpPr>
        <p:spPr>
          <a:xfrm>
            <a:off x="57449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4" name="TextBox 143"/>
          <p:cNvSpPr txBox="1">
            <a:spLocks/>
          </p:cNvSpPr>
          <p:nvPr/>
        </p:nvSpPr>
        <p:spPr>
          <a:xfrm>
            <a:off x="63097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73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57349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63110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>
            <a:spLocks/>
          </p:cNvSpPr>
          <p:nvPr/>
        </p:nvSpPr>
        <p:spPr>
          <a:xfrm>
            <a:off x="69133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74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8" name="TextBox 147"/>
          <p:cNvSpPr txBox="1">
            <a:spLocks/>
          </p:cNvSpPr>
          <p:nvPr/>
        </p:nvSpPr>
        <p:spPr>
          <a:xfrm>
            <a:off x="74654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75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68906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74667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7466767" y="668862"/>
            <a:ext cx="576080" cy="493576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241300" y="342900"/>
            <a:ext cx="13591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Case 1 : </a:t>
            </a:r>
            <a:r>
              <a:rPr lang="en-US" baseline="30000" dirty="0" smtClean="0"/>
              <a:t>75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2313900" y="2070100"/>
            <a:ext cx="4519186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 Monopole migration of single particle levels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/>
          <a:srcRect r="5858"/>
          <a:stretch>
            <a:fillRect/>
          </a:stretch>
        </p:blipFill>
        <p:spPr bwMode="auto">
          <a:xfrm>
            <a:off x="34926" y="3413849"/>
            <a:ext cx="4643437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4068763" y="5910986"/>
            <a:ext cx="6524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5/2-</a:t>
            </a:r>
            <a:endParaRPr lang="de-DE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4179888" y="6231661"/>
            <a:ext cx="581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1/2-</a:t>
            </a:r>
            <a:endParaRPr lang="de-DE" b="1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565151" y="6149111"/>
            <a:ext cx="581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3/2-</a:t>
            </a:r>
            <a:endParaRPr lang="de-DE" b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4127501" y="5295036"/>
            <a:ext cx="581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+mn-lt"/>
              </a:rPr>
              <a:t>7/2-</a:t>
            </a:r>
            <a:endParaRPr lang="de-DE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793751" y="4386986"/>
            <a:ext cx="1273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Nickel J</a:t>
            </a:r>
            <a:r>
              <a:rPr lang="en-US" b="1" baseline="-25000">
                <a:latin typeface="Calibri" pitchFamily="34" charset="0"/>
              </a:rPr>
              <a:t>i</a:t>
            </a:r>
            <a:r>
              <a:rPr lang="en-US" b="1">
                <a:latin typeface="Calibri" pitchFamily="34" charset="0"/>
              </a:rPr>
              <a:t>=2+</a:t>
            </a:r>
            <a:endParaRPr lang="de-DE" b="1">
              <a:latin typeface="Calibri" pitchFamily="34" charset="0"/>
            </a:endParaRP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639763" y="3364636"/>
            <a:ext cx="398303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Nickel    2+ </a:t>
            </a:r>
            <a:r>
              <a:rPr lang="en-US" b="1">
                <a:latin typeface="Calibri" pitchFamily="34" charset="0"/>
                <a:sym typeface="Symbol" pitchFamily="18" charset="2"/>
              </a:rPr>
              <a:t></a:t>
            </a:r>
            <a:r>
              <a:rPr lang="en-US" b="1">
                <a:latin typeface="Calibri" pitchFamily="34" charset="0"/>
              </a:rPr>
              <a:t> 3/2- = 1/2- ,3/2-,5/2-, 7/2-</a:t>
            </a:r>
          </a:p>
          <a:p>
            <a:pPr algn="ctr"/>
            <a:r>
              <a:rPr lang="en-US" b="1">
                <a:latin typeface="Calibri" pitchFamily="34" charset="0"/>
              </a:rPr>
              <a:t>“weak coupling model”</a:t>
            </a:r>
            <a:endParaRPr lang="de-DE" b="1">
              <a:latin typeface="Calibri" pitchFamily="34" charset="0"/>
            </a:endParaRPr>
          </a:p>
        </p:txBody>
      </p:sp>
      <p:sp>
        <p:nvSpPr>
          <p:cNvPr id="89" name="TextBox 88"/>
          <p:cNvSpPr txBox="1">
            <a:spLocks/>
          </p:cNvSpPr>
          <p:nvPr/>
        </p:nvSpPr>
        <p:spPr>
          <a:xfrm>
            <a:off x="4037567" y="1135592"/>
            <a:ext cx="540000" cy="540000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0" name="TextBox 89"/>
          <p:cNvSpPr txBox="1">
            <a:spLocks/>
          </p:cNvSpPr>
          <p:nvPr/>
        </p:nvSpPr>
        <p:spPr>
          <a:xfrm>
            <a:off x="4639150" y="115803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1" name="TextBox 90"/>
          <p:cNvSpPr txBox="1">
            <a:spLocks/>
          </p:cNvSpPr>
          <p:nvPr/>
        </p:nvSpPr>
        <p:spPr>
          <a:xfrm>
            <a:off x="3378591" y="115803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2" name="TextBox 91"/>
          <p:cNvSpPr txBox="1">
            <a:spLocks/>
          </p:cNvSpPr>
          <p:nvPr/>
        </p:nvSpPr>
        <p:spPr>
          <a:xfrm>
            <a:off x="4038426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3" name="TextBox 92"/>
          <p:cNvSpPr txBox="1">
            <a:spLocks/>
          </p:cNvSpPr>
          <p:nvPr/>
        </p:nvSpPr>
        <p:spPr>
          <a:xfrm>
            <a:off x="46400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4" name="TextBox 93"/>
          <p:cNvSpPr txBox="1">
            <a:spLocks/>
          </p:cNvSpPr>
          <p:nvPr/>
        </p:nvSpPr>
        <p:spPr>
          <a:xfrm>
            <a:off x="3379450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01" name="TextBox 100"/>
          <p:cNvSpPr txBox="1">
            <a:spLocks/>
          </p:cNvSpPr>
          <p:nvPr/>
        </p:nvSpPr>
        <p:spPr>
          <a:xfrm>
            <a:off x="4038856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2" name="TextBox 101"/>
          <p:cNvSpPr txBox="1">
            <a:spLocks/>
          </p:cNvSpPr>
          <p:nvPr/>
        </p:nvSpPr>
        <p:spPr>
          <a:xfrm>
            <a:off x="4640439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3" name="TextBox 102"/>
          <p:cNvSpPr txBox="1">
            <a:spLocks/>
          </p:cNvSpPr>
          <p:nvPr/>
        </p:nvSpPr>
        <p:spPr>
          <a:xfrm>
            <a:off x="3379880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4" name="TextBox 103"/>
          <p:cNvSpPr txBox="1">
            <a:spLocks/>
          </p:cNvSpPr>
          <p:nvPr/>
        </p:nvSpPr>
        <p:spPr>
          <a:xfrm>
            <a:off x="5204040" y="1158454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05" name="TextBox 104"/>
          <p:cNvSpPr txBox="1">
            <a:spLocks/>
          </p:cNvSpPr>
          <p:nvPr/>
        </p:nvSpPr>
        <p:spPr>
          <a:xfrm>
            <a:off x="51667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08" name="TextBox 107"/>
          <p:cNvSpPr txBox="1">
            <a:spLocks/>
          </p:cNvSpPr>
          <p:nvPr/>
        </p:nvSpPr>
        <p:spPr>
          <a:xfrm>
            <a:off x="5205329" y="170974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9" name="TextBox 108"/>
          <p:cNvSpPr txBox="1">
            <a:spLocks/>
          </p:cNvSpPr>
          <p:nvPr/>
        </p:nvSpPr>
        <p:spPr>
          <a:xfrm>
            <a:off x="2847126" y="1158454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10" name="TextBox 109"/>
          <p:cNvSpPr txBox="1">
            <a:spLocks/>
          </p:cNvSpPr>
          <p:nvPr/>
        </p:nvSpPr>
        <p:spPr>
          <a:xfrm>
            <a:off x="2847985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12" name="TextBox 111"/>
          <p:cNvSpPr txBox="1">
            <a:spLocks/>
          </p:cNvSpPr>
          <p:nvPr/>
        </p:nvSpPr>
        <p:spPr>
          <a:xfrm>
            <a:off x="2848415" y="170974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847126" y="17097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422710" y="17139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001487" y="1705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577567" y="17139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153647" y="1705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848845" y="66649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424429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00320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5792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1553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843548" y="116202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419132" y="116243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997909" y="116160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573989" y="116243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150069" y="116160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983349" y="1162438"/>
            <a:ext cx="590144" cy="51315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>
            <a:spLocks/>
          </p:cNvSpPr>
          <p:nvPr/>
        </p:nvSpPr>
        <p:spPr>
          <a:xfrm>
            <a:off x="57449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0" name="TextBox 139"/>
          <p:cNvSpPr txBox="1">
            <a:spLocks/>
          </p:cNvSpPr>
          <p:nvPr/>
        </p:nvSpPr>
        <p:spPr>
          <a:xfrm>
            <a:off x="63097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73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57349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3110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>
            <a:spLocks/>
          </p:cNvSpPr>
          <p:nvPr/>
        </p:nvSpPr>
        <p:spPr>
          <a:xfrm>
            <a:off x="69133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74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4" name="TextBox 143"/>
          <p:cNvSpPr txBox="1">
            <a:spLocks/>
          </p:cNvSpPr>
          <p:nvPr/>
        </p:nvSpPr>
        <p:spPr>
          <a:xfrm>
            <a:off x="74654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75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68906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74667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7466767" y="668862"/>
            <a:ext cx="576080" cy="493576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2313900" y="2070100"/>
            <a:ext cx="4519186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 Monopole migration of single particle levels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Particle-core coupled model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161" name="TextBox 160"/>
          <p:cNvSpPr txBox="1"/>
          <p:nvPr/>
        </p:nvSpPr>
        <p:spPr>
          <a:xfrm>
            <a:off x="241300" y="342900"/>
            <a:ext cx="13591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Case 1 : </a:t>
            </a:r>
            <a:r>
              <a:rPr lang="en-US" baseline="30000" dirty="0" smtClean="0"/>
              <a:t>75</a:t>
            </a:r>
            <a:r>
              <a:rPr lang="en-US" dirty="0" smtClean="0"/>
              <a:t>Cu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/>
          <a:srcRect r="5858"/>
          <a:stretch>
            <a:fillRect/>
          </a:stretch>
        </p:blipFill>
        <p:spPr bwMode="auto">
          <a:xfrm>
            <a:off x="34926" y="3413849"/>
            <a:ext cx="4643437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4068763" y="5910986"/>
            <a:ext cx="6524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5/2-</a:t>
            </a:r>
            <a:endParaRPr lang="de-DE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4179888" y="6231661"/>
            <a:ext cx="581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1/2-</a:t>
            </a:r>
            <a:endParaRPr lang="de-DE" b="1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565151" y="6149111"/>
            <a:ext cx="581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3/2-</a:t>
            </a:r>
            <a:endParaRPr lang="de-DE" b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4127501" y="5295036"/>
            <a:ext cx="581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+mn-lt"/>
              </a:rPr>
              <a:t>7/2-</a:t>
            </a:r>
            <a:endParaRPr lang="de-DE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793751" y="4386986"/>
            <a:ext cx="1273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Nickel J</a:t>
            </a:r>
            <a:r>
              <a:rPr lang="en-US" b="1" baseline="-25000">
                <a:latin typeface="Calibri" pitchFamily="34" charset="0"/>
              </a:rPr>
              <a:t>i</a:t>
            </a:r>
            <a:r>
              <a:rPr lang="en-US" b="1">
                <a:latin typeface="Calibri" pitchFamily="34" charset="0"/>
              </a:rPr>
              <a:t>=2+</a:t>
            </a:r>
            <a:endParaRPr lang="de-DE" b="1">
              <a:latin typeface="Calibri" pitchFamily="34" charset="0"/>
            </a:endParaRP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639763" y="3364636"/>
            <a:ext cx="398303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Nickel    2+ </a:t>
            </a:r>
            <a:r>
              <a:rPr lang="en-US" b="1">
                <a:latin typeface="Calibri" pitchFamily="34" charset="0"/>
                <a:sym typeface="Symbol" pitchFamily="18" charset="2"/>
              </a:rPr>
              <a:t></a:t>
            </a:r>
            <a:r>
              <a:rPr lang="en-US" b="1">
                <a:latin typeface="Calibri" pitchFamily="34" charset="0"/>
              </a:rPr>
              <a:t> 3/2- = 1/2- ,3/2-,5/2-, 7/2-</a:t>
            </a:r>
          </a:p>
          <a:p>
            <a:pPr algn="ctr"/>
            <a:r>
              <a:rPr lang="en-US" b="1">
                <a:latin typeface="Calibri" pitchFamily="34" charset="0"/>
              </a:rPr>
              <a:t>“weak coupling model”</a:t>
            </a:r>
            <a:endParaRPr lang="de-DE" b="1">
              <a:latin typeface="Calibri" pitchFamily="34" charset="0"/>
            </a:endParaRPr>
          </a:p>
        </p:txBody>
      </p:sp>
      <p:sp>
        <p:nvSpPr>
          <p:cNvPr id="89" name="TextBox 88"/>
          <p:cNvSpPr txBox="1">
            <a:spLocks/>
          </p:cNvSpPr>
          <p:nvPr/>
        </p:nvSpPr>
        <p:spPr>
          <a:xfrm>
            <a:off x="4037567" y="1135592"/>
            <a:ext cx="540000" cy="540000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0" name="TextBox 89"/>
          <p:cNvSpPr txBox="1">
            <a:spLocks/>
          </p:cNvSpPr>
          <p:nvPr/>
        </p:nvSpPr>
        <p:spPr>
          <a:xfrm>
            <a:off x="4639150" y="115803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1" name="TextBox 90"/>
          <p:cNvSpPr txBox="1">
            <a:spLocks/>
          </p:cNvSpPr>
          <p:nvPr/>
        </p:nvSpPr>
        <p:spPr>
          <a:xfrm>
            <a:off x="3378591" y="115803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2" name="TextBox 91"/>
          <p:cNvSpPr txBox="1">
            <a:spLocks/>
          </p:cNvSpPr>
          <p:nvPr/>
        </p:nvSpPr>
        <p:spPr>
          <a:xfrm>
            <a:off x="4038426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3" name="TextBox 92"/>
          <p:cNvSpPr txBox="1">
            <a:spLocks/>
          </p:cNvSpPr>
          <p:nvPr/>
        </p:nvSpPr>
        <p:spPr>
          <a:xfrm>
            <a:off x="46400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4" name="TextBox 93"/>
          <p:cNvSpPr txBox="1">
            <a:spLocks/>
          </p:cNvSpPr>
          <p:nvPr/>
        </p:nvSpPr>
        <p:spPr>
          <a:xfrm>
            <a:off x="3379450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01" name="TextBox 100"/>
          <p:cNvSpPr txBox="1">
            <a:spLocks/>
          </p:cNvSpPr>
          <p:nvPr/>
        </p:nvSpPr>
        <p:spPr>
          <a:xfrm>
            <a:off x="4038856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2" name="TextBox 101"/>
          <p:cNvSpPr txBox="1">
            <a:spLocks/>
          </p:cNvSpPr>
          <p:nvPr/>
        </p:nvSpPr>
        <p:spPr>
          <a:xfrm>
            <a:off x="4640439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3" name="TextBox 102"/>
          <p:cNvSpPr txBox="1">
            <a:spLocks/>
          </p:cNvSpPr>
          <p:nvPr/>
        </p:nvSpPr>
        <p:spPr>
          <a:xfrm>
            <a:off x="3379880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4" name="TextBox 103"/>
          <p:cNvSpPr txBox="1">
            <a:spLocks/>
          </p:cNvSpPr>
          <p:nvPr/>
        </p:nvSpPr>
        <p:spPr>
          <a:xfrm>
            <a:off x="5204040" y="1158454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05" name="TextBox 104"/>
          <p:cNvSpPr txBox="1">
            <a:spLocks/>
          </p:cNvSpPr>
          <p:nvPr/>
        </p:nvSpPr>
        <p:spPr>
          <a:xfrm>
            <a:off x="51667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08" name="TextBox 107"/>
          <p:cNvSpPr txBox="1">
            <a:spLocks/>
          </p:cNvSpPr>
          <p:nvPr/>
        </p:nvSpPr>
        <p:spPr>
          <a:xfrm>
            <a:off x="5205329" y="170974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9" name="TextBox 108"/>
          <p:cNvSpPr txBox="1">
            <a:spLocks/>
          </p:cNvSpPr>
          <p:nvPr/>
        </p:nvSpPr>
        <p:spPr>
          <a:xfrm>
            <a:off x="2847126" y="1158454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10" name="TextBox 109"/>
          <p:cNvSpPr txBox="1">
            <a:spLocks/>
          </p:cNvSpPr>
          <p:nvPr/>
        </p:nvSpPr>
        <p:spPr>
          <a:xfrm>
            <a:off x="2847985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12" name="TextBox 111"/>
          <p:cNvSpPr txBox="1">
            <a:spLocks/>
          </p:cNvSpPr>
          <p:nvPr/>
        </p:nvSpPr>
        <p:spPr>
          <a:xfrm>
            <a:off x="2848415" y="170974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847126" y="17097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422710" y="17139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001487" y="1705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577567" y="17139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153647" y="1705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848845" y="66649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424429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00320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5792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1553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843548" y="116202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419132" y="116243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997909" y="116160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573989" y="116243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150069" y="116160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983349" y="1162438"/>
            <a:ext cx="590144" cy="51315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>
            <a:spLocks/>
          </p:cNvSpPr>
          <p:nvPr/>
        </p:nvSpPr>
        <p:spPr>
          <a:xfrm>
            <a:off x="57449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0" name="TextBox 139"/>
          <p:cNvSpPr txBox="1">
            <a:spLocks/>
          </p:cNvSpPr>
          <p:nvPr/>
        </p:nvSpPr>
        <p:spPr>
          <a:xfrm>
            <a:off x="63097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73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57349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3110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>
            <a:spLocks/>
          </p:cNvSpPr>
          <p:nvPr/>
        </p:nvSpPr>
        <p:spPr>
          <a:xfrm>
            <a:off x="69133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74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4" name="TextBox 143"/>
          <p:cNvSpPr txBox="1">
            <a:spLocks/>
          </p:cNvSpPr>
          <p:nvPr/>
        </p:nvSpPr>
        <p:spPr>
          <a:xfrm>
            <a:off x="74654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75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68906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74667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7466767" y="668862"/>
            <a:ext cx="576080" cy="493576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4" name="Picture 1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472" y="3394005"/>
            <a:ext cx="4175533" cy="3023394"/>
          </a:xfrm>
          <a:prstGeom prst="rect">
            <a:avLst/>
          </a:prstGeom>
        </p:spPr>
      </p:pic>
      <p:sp>
        <p:nvSpPr>
          <p:cNvPr id="155" name="Oval 154"/>
          <p:cNvSpPr/>
          <p:nvPr/>
        </p:nvSpPr>
        <p:spPr>
          <a:xfrm>
            <a:off x="8198258" y="4753699"/>
            <a:ext cx="486827" cy="457200"/>
          </a:xfrm>
          <a:prstGeom prst="ellipse">
            <a:avLst/>
          </a:prstGeom>
          <a:noFill/>
          <a:ln w="25400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/>
          <p:cNvCxnSpPr/>
          <p:nvPr/>
        </p:nvCxnSpPr>
        <p:spPr>
          <a:xfrm rot="16200000" flipH="1">
            <a:off x="6344553" y="2625079"/>
            <a:ext cx="3461196" cy="639102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2313900" y="2070100"/>
            <a:ext cx="4519186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 Monopole migration of single particle levels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Particle-core coupled model </a:t>
            </a:r>
          </a:p>
          <a:p>
            <a:endParaRPr lang="en-US" dirty="0" smtClean="0"/>
          </a:p>
        </p:txBody>
      </p:sp>
      <p:sp>
        <p:nvSpPr>
          <p:cNvPr id="161" name="TextBox 160"/>
          <p:cNvSpPr txBox="1"/>
          <p:nvPr/>
        </p:nvSpPr>
        <p:spPr>
          <a:xfrm>
            <a:off x="241300" y="342900"/>
            <a:ext cx="13591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Case 1 : </a:t>
            </a:r>
            <a:r>
              <a:rPr lang="en-US" baseline="30000" dirty="0" smtClean="0"/>
              <a:t>75</a:t>
            </a:r>
            <a:r>
              <a:rPr lang="en-US" dirty="0" smtClean="0"/>
              <a:t>Cu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/>
          <a:srcRect r="5858"/>
          <a:stretch>
            <a:fillRect/>
          </a:stretch>
        </p:blipFill>
        <p:spPr bwMode="auto">
          <a:xfrm>
            <a:off x="34926" y="3413849"/>
            <a:ext cx="4643437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4068763" y="5910986"/>
            <a:ext cx="6524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5/2-</a:t>
            </a:r>
            <a:endParaRPr lang="de-DE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4179888" y="6231661"/>
            <a:ext cx="581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1/2-</a:t>
            </a:r>
            <a:endParaRPr lang="de-DE" b="1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565151" y="6149111"/>
            <a:ext cx="581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3/2-</a:t>
            </a:r>
            <a:endParaRPr lang="de-DE" b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4127501" y="5295036"/>
            <a:ext cx="581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+mn-lt"/>
              </a:rPr>
              <a:t>7/2-</a:t>
            </a:r>
            <a:endParaRPr lang="de-DE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793751" y="4386986"/>
            <a:ext cx="1273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Nickel J</a:t>
            </a:r>
            <a:r>
              <a:rPr lang="en-US" b="1" baseline="-25000">
                <a:latin typeface="Calibri" pitchFamily="34" charset="0"/>
              </a:rPr>
              <a:t>i</a:t>
            </a:r>
            <a:r>
              <a:rPr lang="en-US" b="1">
                <a:latin typeface="Calibri" pitchFamily="34" charset="0"/>
              </a:rPr>
              <a:t>=2+</a:t>
            </a:r>
            <a:endParaRPr lang="de-DE" b="1">
              <a:latin typeface="Calibri" pitchFamily="34" charset="0"/>
            </a:endParaRP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639763" y="3390036"/>
            <a:ext cx="398303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Nickel    2+ </a:t>
            </a:r>
            <a:r>
              <a:rPr lang="en-US" b="1" dirty="0" err="1">
                <a:latin typeface="Calibri" pitchFamily="34" charset="0"/>
                <a:sym typeface="Symbol" pitchFamily="18" charset="2"/>
              </a:rPr>
              <a:t></a:t>
            </a:r>
            <a:r>
              <a:rPr lang="en-US" b="1" dirty="0">
                <a:latin typeface="Calibri" pitchFamily="34" charset="0"/>
              </a:rPr>
              <a:t> 3/2- = 1/2- ,3/2-,5/2-, 7/2-</a:t>
            </a:r>
          </a:p>
          <a:p>
            <a:pPr algn="ctr"/>
            <a:r>
              <a:rPr lang="en-US" b="1" dirty="0">
                <a:latin typeface="Calibri" pitchFamily="34" charset="0"/>
              </a:rPr>
              <a:t>“weak coupling model”</a:t>
            </a:r>
            <a:endParaRPr lang="de-DE" b="1" dirty="0">
              <a:latin typeface="Calibri" pitchFamily="34" charset="0"/>
            </a:endParaRPr>
          </a:p>
        </p:txBody>
      </p:sp>
      <p:sp>
        <p:nvSpPr>
          <p:cNvPr id="89" name="TextBox 88"/>
          <p:cNvSpPr txBox="1">
            <a:spLocks/>
          </p:cNvSpPr>
          <p:nvPr/>
        </p:nvSpPr>
        <p:spPr>
          <a:xfrm>
            <a:off x="4037567" y="1135592"/>
            <a:ext cx="540000" cy="540000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0" name="TextBox 89"/>
          <p:cNvSpPr txBox="1">
            <a:spLocks/>
          </p:cNvSpPr>
          <p:nvPr/>
        </p:nvSpPr>
        <p:spPr>
          <a:xfrm>
            <a:off x="4639150" y="115803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1" name="TextBox 90"/>
          <p:cNvSpPr txBox="1">
            <a:spLocks/>
          </p:cNvSpPr>
          <p:nvPr/>
        </p:nvSpPr>
        <p:spPr>
          <a:xfrm>
            <a:off x="3378591" y="115803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2" name="TextBox 91"/>
          <p:cNvSpPr txBox="1">
            <a:spLocks/>
          </p:cNvSpPr>
          <p:nvPr/>
        </p:nvSpPr>
        <p:spPr>
          <a:xfrm>
            <a:off x="4038426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3" name="TextBox 92"/>
          <p:cNvSpPr txBox="1">
            <a:spLocks/>
          </p:cNvSpPr>
          <p:nvPr/>
        </p:nvSpPr>
        <p:spPr>
          <a:xfrm>
            <a:off x="46400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4" name="TextBox 93"/>
          <p:cNvSpPr txBox="1">
            <a:spLocks/>
          </p:cNvSpPr>
          <p:nvPr/>
        </p:nvSpPr>
        <p:spPr>
          <a:xfrm>
            <a:off x="3379450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01" name="TextBox 100"/>
          <p:cNvSpPr txBox="1">
            <a:spLocks/>
          </p:cNvSpPr>
          <p:nvPr/>
        </p:nvSpPr>
        <p:spPr>
          <a:xfrm>
            <a:off x="4038856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2" name="TextBox 101"/>
          <p:cNvSpPr txBox="1">
            <a:spLocks/>
          </p:cNvSpPr>
          <p:nvPr/>
        </p:nvSpPr>
        <p:spPr>
          <a:xfrm>
            <a:off x="4640439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3" name="TextBox 102"/>
          <p:cNvSpPr txBox="1">
            <a:spLocks/>
          </p:cNvSpPr>
          <p:nvPr/>
        </p:nvSpPr>
        <p:spPr>
          <a:xfrm>
            <a:off x="3379880" y="17055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4" name="TextBox 103"/>
          <p:cNvSpPr txBox="1">
            <a:spLocks/>
          </p:cNvSpPr>
          <p:nvPr/>
        </p:nvSpPr>
        <p:spPr>
          <a:xfrm>
            <a:off x="5204040" y="1158454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05" name="TextBox 104"/>
          <p:cNvSpPr txBox="1">
            <a:spLocks/>
          </p:cNvSpPr>
          <p:nvPr/>
        </p:nvSpPr>
        <p:spPr>
          <a:xfrm>
            <a:off x="51667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08" name="TextBox 107"/>
          <p:cNvSpPr txBox="1">
            <a:spLocks/>
          </p:cNvSpPr>
          <p:nvPr/>
        </p:nvSpPr>
        <p:spPr>
          <a:xfrm>
            <a:off x="5205329" y="170974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9" name="TextBox 108"/>
          <p:cNvSpPr txBox="1">
            <a:spLocks/>
          </p:cNvSpPr>
          <p:nvPr/>
        </p:nvSpPr>
        <p:spPr>
          <a:xfrm>
            <a:off x="2847126" y="1158454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10" name="TextBox 109"/>
          <p:cNvSpPr txBox="1">
            <a:spLocks/>
          </p:cNvSpPr>
          <p:nvPr/>
        </p:nvSpPr>
        <p:spPr>
          <a:xfrm>
            <a:off x="2847985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12" name="TextBox 111"/>
          <p:cNvSpPr txBox="1">
            <a:spLocks/>
          </p:cNvSpPr>
          <p:nvPr/>
        </p:nvSpPr>
        <p:spPr>
          <a:xfrm>
            <a:off x="2848415" y="170974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847126" y="17097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422710" y="17139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001487" y="1705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577567" y="17139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153647" y="1705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848845" y="66649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424429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00320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5792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1553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843548" y="116202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419132" y="116243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997909" y="116160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573989" y="116243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150069" y="116160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983349" y="1162438"/>
            <a:ext cx="590144" cy="51315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>
            <a:spLocks/>
          </p:cNvSpPr>
          <p:nvPr/>
        </p:nvSpPr>
        <p:spPr>
          <a:xfrm>
            <a:off x="57449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0" name="TextBox 139"/>
          <p:cNvSpPr txBox="1">
            <a:spLocks/>
          </p:cNvSpPr>
          <p:nvPr/>
        </p:nvSpPr>
        <p:spPr>
          <a:xfrm>
            <a:off x="63097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73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57349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3110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>
            <a:spLocks/>
          </p:cNvSpPr>
          <p:nvPr/>
        </p:nvSpPr>
        <p:spPr>
          <a:xfrm>
            <a:off x="6913309" y="65866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74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4" name="TextBox 143"/>
          <p:cNvSpPr txBox="1">
            <a:spLocks/>
          </p:cNvSpPr>
          <p:nvPr/>
        </p:nvSpPr>
        <p:spPr>
          <a:xfrm>
            <a:off x="7465499" y="65907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75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6890686" y="6669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7466766" y="6660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7466767" y="668862"/>
            <a:ext cx="576080" cy="493576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4" name="Picture 1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472" y="3394005"/>
            <a:ext cx="4175533" cy="3023394"/>
          </a:xfrm>
          <a:prstGeom prst="rect">
            <a:avLst/>
          </a:prstGeom>
        </p:spPr>
      </p:pic>
      <p:sp>
        <p:nvSpPr>
          <p:cNvPr id="155" name="Oval 154"/>
          <p:cNvSpPr/>
          <p:nvPr/>
        </p:nvSpPr>
        <p:spPr>
          <a:xfrm>
            <a:off x="8198258" y="4753699"/>
            <a:ext cx="486827" cy="457200"/>
          </a:xfrm>
          <a:prstGeom prst="ellipse">
            <a:avLst/>
          </a:prstGeom>
          <a:noFill/>
          <a:ln w="25400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/>
          <p:cNvCxnSpPr/>
          <p:nvPr/>
        </p:nvCxnSpPr>
        <p:spPr>
          <a:xfrm rot="16200000" flipH="1">
            <a:off x="6344553" y="2625079"/>
            <a:ext cx="3461196" cy="639102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2313900" y="1828800"/>
            <a:ext cx="5878608" cy="150810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 Monopole migration of single particle levels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Particle-core coupled model </a:t>
            </a:r>
          </a:p>
          <a:p>
            <a:r>
              <a:rPr lang="en-US" dirty="0" smtClean="0"/>
              <a:t>CONCLUSION : </a:t>
            </a:r>
          </a:p>
          <a:p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Intermediate energy </a:t>
            </a:r>
            <a:r>
              <a:rPr lang="en-US" dirty="0" err="1" smtClean="0"/>
              <a:t>coulex</a:t>
            </a:r>
            <a:r>
              <a:rPr lang="en-US" dirty="0" smtClean="0"/>
              <a:t> of </a:t>
            </a:r>
            <a:r>
              <a:rPr lang="en-US" baseline="30000" dirty="0" smtClean="0"/>
              <a:t>74</a:t>
            </a:r>
            <a:r>
              <a:rPr lang="en-US" dirty="0" smtClean="0"/>
              <a:t>Ni </a:t>
            </a:r>
            <a:r>
              <a:rPr lang="en-US" i="1" dirty="0" smtClean="0">
                <a:solidFill>
                  <a:srgbClr val="FF0000"/>
                </a:solidFill>
              </a:rPr>
              <a:t>and/or</a:t>
            </a:r>
            <a:r>
              <a:rPr lang="en-US" dirty="0" smtClean="0"/>
              <a:t> </a:t>
            </a:r>
            <a:r>
              <a:rPr lang="en-US" sz="2000" b="1" baseline="30000" dirty="0" smtClean="0"/>
              <a:t>75</a:t>
            </a:r>
            <a:r>
              <a:rPr lang="en-US" sz="2000" b="1" dirty="0" smtClean="0"/>
              <a:t>Cu</a:t>
            </a:r>
            <a:r>
              <a:rPr lang="en-US" dirty="0" smtClean="0"/>
              <a:t> ?</a:t>
            </a:r>
          </a:p>
          <a:p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Plunger with proton knock-out from </a:t>
            </a:r>
            <a:r>
              <a:rPr lang="en-US" baseline="30000" dirty="0" smtClean="0">
                <a:solidFill>
                  <a:srgbClr val="FF0000"/>
                </a:solidFill>
              </a:rPr>
              <a:t>76</a:t>
            </a:r>
            <a:r>
              <a:rPr lang="en-US" dirty="0" smtClean="0">
                <a:solidFill>
                  <a:srgbClr val="FF0000"/>
                </a:solidFill>
              </a:rPr>
              <a:t>Zn </a:t>
            </a:r>
            <a:r>
              <a:rPr lang="en-US" dirty="0" smtClean="0"/>
              <a:t>instead of </a:t>
            </a:r>
            <a:r>
              <a:rPr lang="en-US" baseline="30000" dirty="0" smtClean="0">
                <a:solidFill>
                  <a:srgbClr val="FF0000"/>
                </a:solidFill>
              </a:rPr>
              <a:t>75</a:t>
            </a:r>
            <a:r>
              <a:rPr lang="en-US" dirty="0" smtClean="0">
                <a:solidFill>
                  <a:srgbClr val="FF0000"/>
                </a:solidFill>
              </a:rPr>
              <a:t>Cu</a:t>
            </a:r>
            <a:r>
              <a:rPr lang="en-US" dirty="0" smtClean="0"/>
              <a:t> ?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241300" y="342900"/>
            <a:ext cx="13591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Case 1 : </a:t>
            </a:r>
            <a:r>
              <a:rPr lang="en-US" baseline="30000" dirty="0" smtClean="0"/>
              <a:t>75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462186" y="1716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462186" y="116221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>
            <a:spLocks/>
          </p:cNvSpPr>
          <p:nvPr/>
        </p:nvSpPr>
        <p:spPr>
          <a:xfrm>
            <a:off x="7459409" y="137962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76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7472109" y="1153962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74</a:t>
            </a:r>
            <a:r>
              <a:rPr lang="en-US" dirty="0" smtClean="0"/>
              <a:t>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>
            <a:spLocks/>
          </p:cNvSpPr>
          <p:nvPr/>
        </p:nvSpPr>
        <p:spPr>
          <a:xfrm>
            <a:off x="3417368" y="1446312"/>
            <a:ext cx="540000" cy="540000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0" name="TextBox 89"/>
          <p:cNvSpPr txBox="1">
            <a:spLocks/>
          </p:cNvSpPr>
          <p:nvPr/>
        </p:nvSpPr>
        <p:spPr>
          <a:xfrm>
            <a:off x="4018951" y="146875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1" name="TextBox 90"/>
          <p:cNvSpPr txBox="1">
            <a:spLocks/>
          </p:cNvSpPr>
          <p:nvPr/>
        </p:nvSpPr>
        <p:spPr>
          <a:xfrm>
            <a:off x="2758392" y="146875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92" name="TextBox 91"/>
          <p:cNvSpPr txBox="1">
            <a:spLocks/>
          </p:cNvSpPr>
          <p:nvPr/>
        </p:nvSpPr>
        <p:spPr>
          <a:xfrm>
            <a:off x="3418227" y="96938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3" name="TextBox 92"/>
          <p:cNvSpPr txBox="1">
            <a:spLocks/>
          </p:cNvSpPr>
          <p:nvPr/>
        </p:nvSpPr>
        <p:spPr>
          <a:xfrm>
            <a:off x="4019810" y="96938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4" name="TextBox 93"/>
          <p:cNvSpPr txBox="1">
            <a:spLocks/>
          </p:cNvSpPr>
          <p:nvPr/>
        </p:nvSpPr>
        <p:spPr>
          <a:xfrm>
            <a:off x="2759251" y="96938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95" name="TextBox 94"/>
          <p:cNvSpPr txBox="1">
            <a:spLocks/>
          </p:cNvSpPr>
          <p:nvPr/>
        </p:nvSpPr>
        <p:spPr>
          <a:xfrm>
            <a:off x="3418657" y="1968550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96" name="TextBox 95"/>
          <p:cNvSpPr txBox="1">
            <a:spLocks/>
          </p:cNvSpPr>
          <p:nvPr/>
        </p:nvSpPr>
        <p:spPr>
          <a:xfrm>
            <a:off x="4020240" y="1968550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98" name="TextBox 97"/>
          <p:cNvSpPr txBox="1">
            <a:spLocks/>
          </p:cNvSpPr>
          <p:nvPr/>
        </p:nvSpPr>
        <p:spPr>
          <a:xfrm>
            <a:off x="2759681" y="1968550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99" name="TextBox 98"/>
          <p:cNvSpPr txBox="1">
            <a:spLocks/>
          </p:cNvSpPr>
          <p:nvPr/>
        </p:nvSpPr>
        <p:spPr>
          <a:xfrm>
            <a:off x="3419087" y="2457486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100" name="TextBox 99"/>
          <p:cNvSpPr txBox="1">
            <a:spLocks/>
          </p:cNvSpPr>
          <p:nvPr/>
        </p:nvSpPr>
        <p:spPr>
          <a:xfrm>
            <a:off x="4020670" y="2457486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101" name="TextBox 100"/>
          <p:cNvSpPr txBox="1">
            <a:spLocks/>
          </p:cNvSpPr>
          <p:nvPr/>
        </p:nvSpPr>
        <p:spPr>
          <a:xfrm>
            <a:off x="3418657" y="48127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2" name="TextBox 101"/>
          <p:cNvSpPr txBox="1">
            <a:spLocks/>
          </p:cNvSpPr>
          <p:nvPr/>
        </p:nvSpPr>
        <p:spPr>
          <a:xfrm>
            <a:off x="4020240" y="48127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3" name="TextBox 102"/>
          <p:cNvSpPr txBox="1">
            <a:spLocks/>
          </p:cNvSpPr>
          <p:nvPr/>
        </p:nvSpPr>
        <p:spPr>
          <a:xfrm>
            <a:off x="2759681" y="48127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4" name="TextBox 103"/>
          <p:cNvSpPr txBox="1">
            <a:spLocks/>
          </p:cNvSpPr>
          <p:nvPr/>
        </p:nvSpPr>
        <p:spPr>
          <a:xfrm>
            <a:off x="4583841" y="1469174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05" name="TextBox 104"/>
          <p:cNvSpPr txBox="1">
            <a:spLocks/>
          </p:cNvSpPr>
          <p:nvPr/>
        </p:nvSpPr>
        <p:spPr>
          <a:xfrm>
            <a:off x="4546600" y="96979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06" name="TextBox 105"/>
          <p:cNvSpPr txBox="1">
            <a:spLocks/>
          </p:cNvSpPr>
          <p:nvPr/>
        </p:nvSpPr>
        <p:spPr>
          <a:xfrm>
            <a:off x="4585130" y="1968966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107" name="TextBox 106"/>
          <p:cNvSpPr txBox="1">
            <a:spLocks/>
          </p:cNvSpPr>
          <p:nvPr/>
        </p:nvSpPr>
        <p:spPr>
          <a:xfrm>
            <a:off x="4585560" y="2457902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108" name="TextBox 107"/>
          <p:cNvSpPr txBox="1">
            <a:spLocks/>
          </p:cNvSpPr>
          <p:nvPr/>
        </p:nvSpPr>
        <p:spPr>
          <a:xfrm>
            <a:off x="4585130" y="481694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09" name="TextBox 108"/>
          <p:cNvSpPr txBox="1">
            <a:spLocks/>
          </p:cNvSpPr>
          <p:nvPr/>
        </p:nvSpPr>
        <p:spPr>
          <a:xfrm>
            <a:off x="2226927" y="1469174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110" name="TextBox 109"/>
          <p:cNvSpPr txBox="1">
            <a:spLocks/>
          </p:cNvSpPr>
          <p:nvPr/>
        </p:nvSpPr>
        <p:spPr>
          <a:xfrm>
            <a:off x="2227786" y="969798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111" name="TextBox 110"/>
          <p:cNvSpPr txBox="1">
            <a:spLocks/>
          </p:cNvSpPr>
          <p:nvPr/>
        </p:nvSpPr>
        <p:spPr>
          <a:xfrm>
            <a:off x="2228216" y="1968966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65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112" name="TextBox 111"/>
          <p:cNvSpPr txBox="1">
            <a:spLocks/>
          </p:cNvSpPr>
          <p:nvPr/>
        </p:nvSpPr>
        <p:spPr>
          <a:xfrm>
            <a:off x="2228216" y="481694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226927" y="48169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802511" y="48211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381288" y="48127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957368" y="48211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4533448" y="48127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28646" y="97721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804230" y="97763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383007" y="97680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959087" y="97763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4535167" y="97680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223349" y="147274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2798933" y="14731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377710" y="147232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953790" y="14731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529870" y="147232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223845" y="196826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799429" y="19686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378206" y="196785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954286" y="196868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530366" y="196785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798437" y="24629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377214" y="246212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953294" y="246295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529374" y="246212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363150" y="1473158"/>
            <a:ext cx="590144" cy="51315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377214" y="1986312"/>
            <a:ext cx="1728239" cy="493576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>
            <a:spLocks/>
          </p:cNvSpPr>
          <p:nvPr/>
        </p:nvSpPr>
        <p:spPr>
          <a:xfrm>
            <a:off x="2751992" y="2474416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65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150" name="TextBox 149"/>
          <p:cNvSpPr txBox="1">
            <a:spLocks/>
          </p:cNvSpPr>
          <p:nvPr/>
        </p:nvSpPr>
        <p:spPr>
          <a:xfrm>
            <a:off x="2220527" y="2474832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64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2227434" y="246677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41300" y="342900"/>
            <a:ext cx="17483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Case 2 : </a:t>
            </a:r>
            <a:r>
              <a:rPr lang="en-US" baseline="30000" dirty="0" smtClean="0"/>
              <a:t>67,68,69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71977" y="2997200"/>
            <a:ext cx="857157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Cobalt ?</a:t>
            </a:r>
          </a:p>
          <a:p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 Bridges the gap between spherical Ni isotopes and deformed region south of </a:t>
            </a:r>
            <a:r>
              <a:rPr lang="en-US" baseline="30000" dirty="0" smtClean="0"/>
              <a:t>68</a:t>
            </a:r>
            <a:r>
              <a:rPr lang="en-US" dirty="0" smtClean="0"/>
              <a:t>Ni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Structure is </a:t>
            </a:r>
            <a:r>
              <a:rPr lang="en-US" u="sng" dirty="0" smtClean="0"/>
              <a:t>subtle mixture of single particle states, deformed states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charset="2"/>
              <a:buChar char="ü"/>
            </a:pPr>
            <a:r>
              <a:rPr lang="en-US" dirty="0" smtClean="0"/>
              <a:t> </a:t>
            </a:r>
            <a:r>
              <a:rPr lang="en-US" u="sng" dirty="0" smtClean="0"/>
              <a:t>“Challenge for Shell Model” </a:t>
            </a:r>
            <a:r>
              <a:rPr lang="en-US" dirty="0" smtClean="0"/>
              <a:t>: structure depends crucially on N=40 and Z=28 gaps !</a:t>
            </a:r>
            <a:endParaRPr lang="en-US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Isomers are likely to occur … detectors around LYCCA ?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Spectroscopic information </a:t>
            </a:r>
            <a:r>
              <a:rPr lang="en-US" u="sng" dirty="0" smtClean="0"/>
              <a:t>only up to </a:t>
            </a:r>
            <a:r>
              <a:rPr lang="en-US" u="sng" baseline="30000" dirty="0" smtClean="0"/>
              <a:t>67</a:t>
            </a:r>
            <a:r>
              <a:rPr lang="en-US" u="sng" dirty="0" smtClean="0"/>
              <a:t>Co </a:t>
            </a:r>
            <a:r>
              <a:rPr lang="en-US" dirty="0" smtClean="0"/>
              <a:t>! 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Even though not very exotic, they’re not known !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charset="2"/>
              <a:buChar char="ü"/>
            </a:pPr>
            <a:r>
              <a:rPr lang="en-US" dirty="0" smtClean="0"/>
              <a:t> Complementary to available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-decay data on </a:t>
            </a:r>
            <a:r>
              <a:rPr lang="en-US" baseline="30000" dirty="0" smtClean="0"/>
              <a:t>67</a:t>
            </a:r>
            <a:r>
              <a:rPr lang="en-US" dirty="0" smtClean="0"/>
              <a:t>Fe and </a:t>
            </a:r>
            <a:r>
              <a:rPr lang="en-US" baseline="30000" dirty="0" smtClean="0"/>
              <a:t>67,68</a:t>
            </a:r>
            <a:r>
              <a:rPr lang="en-US" dirty="0" smtClean="0"/>
              <a:t>Mn</a:t>
            </a:r>
            <a:r>
              <a:rPr lang="en-US" dirty="0" smtClean="0">
                <a:latin typeface="Wingdings 3" charset="2"/>
                <a:cs typeface="Wingdings 3" charset="2"/>
              </a:rPr>
              <a:t>g</a:t>
            </a:r>
            <a:r>
              <a:rPr lang="en-US" baseline="30000" dirty="0" smtClean="0"/>
              <a:t>67,68</a:t>
            </a:r>
            <a:r>
              <a:rPr lang="en-US" dirty="0" smtClean="0"/>
              <a:t>Fe – unique for </a:t>
            </a:r>
            <a:r>
              <a:rPr lang="en-US" baseline="30000" dirty="0" smtClean="0"/>
              <a:t>69</a:t>
            </a:r>
            <a:r>
              <a:rPr lang="en-US" dirty="0" smtClean="0"/>
              <a:t>Co</a:t>
            </a:r>
          </a:p>
          <a:p>
            <a:endParaRPr lang="en-US" dirty="0" smtClean="0"/>
          </a:p>
          <a:p>
            <a:r>
              <a:rPr lang="en-US" dirty="0" smtClean="0"/>
              <a:t>How ?</a:t>
            </a:r>
          </a:p>
          <a:p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 Very feasible – yields of </a:t>
            </a:r>
            <a:r>
              <a:rPr lang="en-US" baseline="30000" dirty="0" smtClean="0"/>
              <a:t>68,69,70</a:t>
            </a:r>
            <a:r>
              <a:rPr lang="en-US" dirty="0" smtClean="0"/>
              <a:t>Ni are good (ex. </a:t>
            </a:r>
            <a:r>
              <a:rPr lang="en-US" baseline="30000" dirty="0" smtClean="0"/>
              <a:t>70</a:t>
            </a:r>
            <a:r>
              <a:rPr lang="en-US" dirty="0" smtClean="0"/>
              <a:t>Ni ≈ 1000/s for </a:t>
            </a:r>
            <a:r>
              <a:rPr lang="en-US" baseline="30000" dirty="0" smtClean="0"/>
              <a:t>86</a:t>
            </a:r>
            <a:r>
              <a:rPr lang="en-US" dirty="0" smtClean="0"/>
              <a:t>Kr fragmentation) !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Double fragmentation of the A ≥ 68 Ni isotopes (potentially with plunger ?)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040" y="479637"/>
            <a:ext cx="3860140" cy="2847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/>
          </p:cNvSpPr>
          <p:nvPr/>
        </p:nvSpPr>
        <p:spPr>
          <a:xfrm>
            <a:off x="6682832" y="1108746"/>
            <a:ext cx="540000" cy="540000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7284415" y="1131192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6023856" y="1131192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6683691" y="631816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7285274" y="631816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25" name="TextBox 24"/>
          <p:cNvSpPr txBox="1">
            <a:spLocks/>
          </p:cNvSpPr>
          <p:nvPr/>
        </p:nvSpPr>
        <p:spPr>
          <a:xfrm>
            <a:off x="6024715" y="631816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26" name="TextBox 25"/>
          <p:cNvSpPr txBox="1">
            <a:spLocks/>
          </p:cNvSpPr>
          <p:nvPr/>
        </p:nvSpPr>
        <p:spPr>
          <a:xfrm>
            <a:off x="6684121" y="1630984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85704" y="1630984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28" name="TextBox 27"/>
          <p:cNvSpPr txBox="1">
            <a:spLocks/>
          </p:cNvSpPr>
          <p:nvPr/>
        </p:nvSpPr>
        <p:spPr>
          <a:xfrm>
            <a:off x="6025145" y="1630984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29" name="TextBox 28"/>
          <p:cNvSpPr txBox="1">
            <a:spLocks/>
          </p:cNvSpPr>
          <p:nvPr/>
        </p:nvSpPr>
        <p:spPr>
          <a:xfrm>
            <a:off x="6684551" y="2119920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7286134" y="2119920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31" name="TextBox 30"/>
          <p:cNvSpPr txBox="1">
            <a:spLocks/>
          </p:cNvSpPr>
          <p:nvPr/>
        </p:nvSpPr>
        <p:spPr>
          <a:xfrm>
            <a:off x="6025575" y="2119920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65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32" name="TextBox 31"/>
          <p:cNvSpPr txBox="1">
            <a:spLocks/>
          </p:cNvSpPr>
          <p:nvPr/>
        </p:nvSpPr>
        <p:spPr>
          <a:xfrm>
            <a:off x="6684121" y="143712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7285704" y="143712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34" name="TextBox 33"/>
          <p:cNvSpPr txBox="1">
            <a:spLocks/>
          </p:cNvSpPr>
          <p:nvPr/>
        </p:nvSpPr>
        <p:spPr>
          <a:xfrm>
            <a:off x="6025145" y="143712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35" name="TextBox 34"/>
          <p:cNvSpPr txBox="1">
            <a:spLocks/>
          </p:cNvSpPr>
          <p:nvPr/>
        </p:nvSpPr>
        <p:spPr>
          <a:xfrm>
            <a:off x="7849305" y="113160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70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7850164" y="63223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71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7850594" y="1631400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69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38" name="TextBox 37"/>
          <p:cNvSpPr txBox="1">
            <a:spLocks/>
          </p:cNvSpPr>
          <p:nvPr/>
        </p:nvSpPr>
        <p:spPr>
          <a:xfrm>
            <a:off x="7851024" y="2120336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7850594" y="14412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72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40" name="TextBox 39"/>
          <p:cNvSpPr txBox="1">
            <a:spLocks/>
          </p:cNvSpPr>
          <p:nvPr/>
        </p:nvSpPr>
        <p:spPr>
          <a:xfrm>
            <a:off x="5492391" y="1131608"/>
            <a:ext cx="57608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66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41" name="TextBox 40"/>
          <p:cNvSpPr txBox="1">
            <a:spLocks/>
          </p:cNvSpPr>
          <p:nvPr/>
        </p:nvSpPr>
        <p:spPr>
          <a:xfrm>
            <a:off x="5493250" y="632232"/>
            <a:ext cx="61845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5493680" y="1631400"/>
            <a:ext cx="618910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65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43" name="TextBox 42"/>
          <p:cNvSpPr txBox="1">
            <a:spLocks/>
          </p:cNvSpPr>
          <p:nvPr/>
        </p:nvSpPr>
        <p:spPr>
          <a:xfrm>
            <a:off x="5494110" y="2120336"/>
            <a:ext cx="591634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64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5493680" y="144128"/>
            <a:ext cx="603469" cy="495108"/>
          </a:xfrm>
          <a:prstGeom prst="rect">
            <a:avLst/>
          </a:prstGeom>
          <a:noFill/>
          <a:ln w="25400">
            <a:noFill/>
          </a:ln>
        </p:spPr>
        <p:txBody>
          <a:bodyPr wrap="none" lIns="108000" tIns="108000" rIns="108000" bIns="108000" rtlCol="0" anchor="ctr" anchorCtr="0">
            <a:spAutoFit/>
          </a:bodyPr>
          <a:lstStyle/>
          <a:p>
            <a:r>
              <a:rPr lang="en-US" baseline="30000" dirty="0" smtClean="0"/>
              <a:t>68</a:t>
            </a:r>
            <a:r>
              <a:rPr lang="en-US" dirty="0" smtClean="0"/>
              <a:t>Zn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492391" y="14412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67975" y="14454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646752" y="14371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222832" y="14454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798912" y="14371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94110" y="63965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069694" y="64006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648471" y="63923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224551" y="640068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800631" y="63923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488813" y="113517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064397" y="113559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643174" y="113476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219254" y="113559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795334" y="113476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89309" y="163070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064893" y="163111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643670" y="163028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219750" y="163111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795830" y="1630284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488317" y="2124976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063901" y="212539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642678" y="212456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218758" y="2125392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794838" y="2124560"/>
            <a:ext cx="576080" cy="494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077581" y="385695"/>
            <a:ext cx="144000" cy="144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077581" y="1323325"/>
            <a:ext cx="144000" cy="144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077581" y="2317701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628614" y="1143208"/>
            <a:ext cx="590144" cy="48309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44" y="879548"/>
            <a:ext cx="4143394" cy="2194026"/>
          </a:xfrm>
          <a:prstGeom prst="rect">
            <a:avLst/>
          </a:prstGeom>
        </p:spPr>
      </p:pic>
      <p:pic>
        <p:nvPicPr>
          <p:cNvPr id="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737" y="3041476"/>
            <a:ext cx="4267200" cy="262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TextBox 88"/>
          <p:cNvSpPr txBox="1"/>
          <p:nvPr/>
        </p:nvSpPr>
        <p:spPr>
          <a:xfrm>
            <a:off x="617182" y="4173519"/>
            <a:ext cx="2567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P. Adrich </a:t>
            </a:r>
            <a:r>
              <a:rPr lang="en-US" sz="1200" i="1" smtClean="0"/>
              <a:t>et al.</a:t>
            </a:r>
            <a:r>
              <a:rPr lang="en-US" sz="1200" smtClean="0"/>
              <a:t>, PRC </a:t>
            </a:r>
            <a:r>
              <a:rPr lang="en-US" sz="1200" b="1" smtClean="0"/>
              <a:t>77</a:t>
            </a:r>
            <a:r>
              <a:rPr lang="en-US" sz="1200" smtClean="0"/>
              <a:t>, 054306 (2008)</a:t>
            </a:r>
            <a:endParaRPr lang="en-US" sz="1200"/>
          </a:p>
        </p:txBody>
      </p:sp>
      <p:sp>
        <p:nvSpPr>
          <p:cNvPr id="90" name="TextBox 89"/>
          <p:cNvSpPr txBox="1"/>
          <p:nvPr/>
        </p:nvSpPr>
        <p:spPr>
          <a:xfrm>
            <a:off x="1892300" y="1289525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865</a:t>
            </a:r>
            <a:endParaRPr lang="en-US" sz="14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559703" y="1467325"/>
            <a:ext cx="548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1250</a:t>
            </a:r>
            <a:endParaRPr lang="en-US" sz="14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55003" y="1391125"/>
            <a:ext cx="548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1515</a:t>
            </a:r>
            <a:endParaRPr lang="en-US" sz="14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409248" y="1019848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521</a:t>
            </a:r>
            <a:endParaRPr lang="en-US" sz="14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17182" y="5583689"/>
            <a:ext cx="39292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sz="1400" b="1" baseline="30000" dirty="0" smtClean="0"/>
              <a:t> 76</a:t>
            </a:r>
            <a:r>
              <a:rPr lang="en-US" sz="1400" b="1" dirty="0" smtClean="0"/>
              <a:t>Ge @ 130 </a:t>
            </a:r>
            <a:r>
              <a:rPr lang="en-US" sz="1400" b="1" dirty="0" err="1" smtClean="0"/>
              <a:t>MeV.A</a:t>
            </a:r>
            <a:endParaRPr lang="en-US" sz="1400" b="1" dirty="0" smtClean="0"/>
          </a:p>
          <a:p>
            <a:pPr>
              <a:buFont typeface="Wingdings" charset="2"/>
              <a:buChar char="ü"/>
            </a:pPr>
            <a:r>
              <a:rPr lang="en-US" sz="1400" b="1" dirty="0" smtClean="0"/>
              <a:t> 470 mg/cm</a:t>
            </a:r>
            <a:r>
              <a:rPr lang="en-US" sz="1400" b="1" baseline="30000" dirty="0" smtClean="0"/>
              <a:t>2 9</a:t>
            </a:r>
            <a:r>
              <a:rPr lang="en-US" sz="1400" b="1" dirty="0" smtClean="0"/>
              <a:t>Be </a:t>
            </a:r>
          </a:p>
          <a:p>
            <a:pPr>
              <a:buFont typeface="Wingdings" charset="2"/>
              <a:buChar char="ü"/>
            </a:pPr>
            <a:r>
              <a:rPr lang="en-US" sz="1400" b="1" baseline="30000" dirty="0" smtClean="0"/>
              <a:t> 69</a:t>
            </a:r>
            <a:r>
              <a:rPr lang="en-US" sz="1400" b="1" dirty="0" smtClean="0"/>
              <a:t>Co + </a:t>
            </a:r>
            <a:r>
              <a:rPr lang="en-US" sz="1400" b="1" baseline="30000" dirty="0" smtClean="0"/>
              <a:t>70</a:t>
            </a:r>
            <a:r>
              <a:rPr lang="en-US" sz="1400" b="1" dirty="0" smtClean="0"/>
              <a:t>Ni secondary beams on 188 mg/cm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 </a:t>
            </a:r>
            <a:r>
              <a:rPr lang="en-US" sz="1400" b="1" baseline="30000" dirty="0" smtClean="0"/>
              <a:t>9</a:t>
            </a:r>
            <a:r>
              <a:rPr lang="en-US" sz="1400" b="1" dirty="0" smtClean="0"/>
              <a:t>Be</a:t>
            </a:r>
          </a:p>
          <a:p>
            <a:pPr>
              <a:buFont typeface="Wingdings" charset="2"/>
              <a:buChar char="ü"/>
            </a:pPr>
            <a:r>
              <a:rPr lang="en-US" sz="1400" b="1" dirty="0" smtClean="0"/>
              <a:t> SEGA array (</a:t>
            </a:r>
            <a:r>
              <a:rPr lang="en-US" sz="1400" b="1" dirty="0" err="1" smtClean="0">
                <a:latin typeface="Symbol" charset="2"/>
                <a:cs typeface="Symbol" charset="2"/>
              </a:rPr>
              <a:t>e</a:t>
            </a:r>
            <a:r>
              <a:rPr lang="en-US" sz="1400" b="1" dirty="0" smtClean="0"/>
              <a:t> = 2%, FWHM ≈ 2-3% at 1 </a:t>
            </a:r>
            <a:r>
              <a:rPr lang="en-US" sz="1400" b="1" dirty="0" err="1" smtClean="0"/>
              <a:t>MeV</a:t>
            </a:r>
            <a:r>
              <a:rPr lang="en-US" sz="1400" b="1" dirty="0" smtClean="0"/>
              <a:t>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816552" y="835432"/>
            <a:ext cx="2551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2009 : </a:t>
            </a:r>
            <a:r>
              <a:rPr lang="en-US" sz="1400" b="1" i="1" baseline="30000" dirty="0" smtClean="0"/>
              <a:t>68</a:t>
            </a:r>
            <a:r>
              <a:rPr lang="en-US" sz="1400" b="1" i="1" dirty="0" smtClean="0"/>
              <a:t>Mn </a:t>
            </a:r>
            <a:r>
              <a:rPr lang="en-US" sz="1400" b="1" i="1" dirty="0" err="1" smtClean="0">
                <a:latin typeface="Symbol" charset="2"/>
                <a:cs typeface="Symbol" charset="2"/>
              </a:rPr>
              <a:t>b</a:t>
            </a:r>
            <a:r>
              <a:rPr lang="en-US" sz="1400" b="1" i="1" dirty="0" smtClean="0"/>
              <a:t>-decay at ISOLDE</a:t>
            </a:r>
            <a:endParaRPr lang="en-US" sz="1400" b="1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241300" y="342900"/>
            <a:ext cx="17483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Case 2 : </a:t>
            </a:r>
            <a:r>
              <a:rPr lang="en-US" baseline="30000" dirty="0" smtClean="0"/>
              <a:t>67,68,69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5488318" y="1632932"/>
            <a:ext cx="1736234" cy="493576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3527451" y="1187081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baseline="30000" dirty="0" smtClean="0">
                <a:solidFill>
                  <a:srgbClr val="FF0000"/>
                </a:solidFill>
              </a:rPr>
              <a:t>68</a:t>
            </a:r>
            <a:r>
              <a:rPr lang="en-US" sz="2400" b="1" dirty="0" smtClean="0">
                <a:solidFill>
                  <a:srgbClr val="FF0000"/>
                </a:solidFill>
              </a:rPr>
              <a:t>Fe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501018" y="2140932"/>
            <a:ext cx="2869900" cy="493576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4967422" y="3527188"/>
            <a:ext cx="36215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 Compare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-decay at ISOLDE and </a:t>
            </a:r>
          </a:p>
          <a:p>
            <a:r>
              <a:rPr lang="en-US" dirty="0" smtClean="0"/>
              <a:t>double fragmentation at MSU …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Plunger not considered in LOI !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Fe lifetime measurements done at </a:t>
            </a:r>
          </a:p>
          <a:p>
            <a:r>
              <a:rPr lang="en-US" dirty="0" err="1" smtClean="0"/>
              <a:t>Legnaro</a:t>
            </a:r>
            <a:r>
              <a:rPr lang="en-US" dirty="0" smtClean="0"/>
              <a:t>/GANIL/MSU already !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Co not ( … so far)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</a:t>
            </a:r>
            <a:r>
              <a:rPr lang="en-US" baseline="30000" dirty="0" smtClean="0"/>
              <a:t>76</a:t>
            </a:r>
            <a:r>
              <a:rPr lang="en-US" dirty="0" smtClean="0"/>
              <a:t>Ge beam at GSI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778</Words>
  <Application>Microsoft Macintosh PowerPoint</Application>
  <PresentationFormat>On-screen Show (4:3)</PresentationFormat>
  <Paragraphs>242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Jarno Van de Walle</dc:creator>
  <cp:lastModifiedBy>Jarno Van de Walle</cp:lastModifiedBy>
  <cp:revision>16</cp:revision>
  <dcterms:created xsi:type="dcterms:W3CDTF">2010-05-06T12:16:08Z</dcterms:created>
  <dcterms:modified xsi:type="dcterms:W3CDTF">2010-05-06T12:16:29Z</dcterms:modified>
</cp:coreProperties>
</file>